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6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054"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1240" r:id="rId192"/>
    <p:sldId id="549" r:id="rId193"/>
    <p:sldId id="550" r:id="rId194"/>
    <p:sldId id="547" r:id="rId195"/>
    <p:sldId id="515" r:id="rId196"/>
    <p:sldId id="516" r:id="rId197"/>
    <p:sldId id="517" r:id="rId198"/>
    <p:sldId id="551" r:id="rId199"/>
    <p:sldId id="554" r:id="rId200"/>
    <p:sldId id="555" r:id="rId201"/>
    <p:sldId id="556" r:id="rId202"/>
    <p:sldId id="557" r:id="rId203"/>
    <p:sldId id="558" r:id="rId204"/>
    <p:sldId id="562" r:id="rId205"/>
    <p:sldId id="563" r:id="rId206"/>
    <p:sldId id="661" r:id="rId207"/>
    <p:sldId id="625" r:id="rId208"/>
    <p:sldId id="1150" r:id="rId209"/>
    <p:sldId id="1218" r:id="rId210"/>
    <p:sldId id="402" r:id="rId211"/>
    <p:sldId id="403" r:id="rId212"/>
    <p:sldId id="404" r:id="rId213"/>
    <p:sldId id="1075" r:id="rId214"/>
    <p:sldId id="1220" r:id="rId215"/>
    <p:sldId id="1076" r:id="rId216"/>
    <p:sldId id="1219" r:id="rId217"/>
    <p:sldId id="421" r:id="rId218"/>
    <p:sldId id="564" r:id="rId219"/>
    <p:sldId id="1042" r:id="rId220"/>
    <p:sldId id="826" r:id="rId221"/>
    <p:sldId id="566" r:id="rId222"/>
    <p:sldId id="567" r:id="rId223"/>
    <p:sldId id="832" r:id="rId224"/>
    <p:sldId id="568" r:id="rId225"/>
    <p:sldId id="1211" r:id="rId226"/>
    <p:sldId id="1077" r:id="rId227"/>
    <p:sldId id="1177" r:id="rId228"/>
    <p:sldId id="820" r:id="rId229"/>
    <p:sldId id="821" r:id="rId230"/>
    <p:sldId id="798" r:id="rId231"/>
    <p:sldId id="1215" r:id="rId232"/>
    <p:sldId id="1225" r:id="rId233"/>
    <p:sldId id="1212" r:id="rId234"/>
    <p:sldId id="1213" r:id="rId235"/>
    <p:sldId id="1216" r:id="rId236"/>
    <p:sldId id="1210" r:id="rId237"/>
    <p:sldId id="1151" r:id="rId238"/>
    <p:sldId id="1217" r:id="rId239"/>
    <p:sldId id="1226" r:id="rId240"/>
    <p:sldId id="1152" r:id="rId241"/>
    <p:sldId id="1153" r:id="rId242"/>
    <p:sldId id="436" r:id="rId243"/>
    <p:sldId id="666" r:id="rId244"/>
    <p:sldId id="665" r:id="rId245"/>
    <p:sldId id="443" r:id="rId246"/>
    <p:sldId id="445" r:id="rId247"/>
    <p:sldId id="446" r:id="rId248"/>
    <p:sldId id="440" r:id="rId249"/>
    <p:sldId id="823" r:id="rId250"/>
    <p:sldId id="570" r:id="rId251"/>
    <p:sldId id="827" r:id="rId252"/>
    <p:sldId id="836" r:id="rId253"/>
    <p:sldId id="837" r:id="rId254"/>
    <p:sldId id="453" r:id="rId255"/>
    <p:sldId id="574" r:id="rId256"/>
    <p:sldId id="838" r:id="rId257"/>
    <p:sldId id="839" r:id="rId258"/>
    <p:sldId id="1059" r:id="rId259"/>
    <p:sldId id="1060" r:id="rId260"/>
    <p:sldId id="576" r:id="rId261"/>
    <p:sldId id="824" r:id="rId262"/>
    <p:sldId id="577" r:id="rId263"/>
    <p:sldId id="935" r:id="rId264"/>
    <p:sldId id="371" r:id="rId265"/>
    <p:sldId id="575" r:id="rId266"/>
    <p:sldId id="733" r:id="rId267"/>
    <p:sldId id="583" r:id="rId268"/>
    <p:sldId id="584" r:id="rId269"/>
    <p:sldId id="585" r:id="rId270"/>
    <p:sldId id="609" r:id="rId271"/>
    <p:sldId id="610" r:id="rId272"/>
    <p:sldId id="703" r:id="rId273"/>
    <p:sldId id="611" r:id="rId274"/>
    <p:sldId id="612" r:id="rId275"/>
    <p:sldId id="704" r:id="rId276"/>
    <p:sldId id="613" r:id="rId277"/>
    <p:sldId id="705" r:id="rId278"/>
    <p:sldId id="614" r:id="rId279"/>
    <p:sldId id="1165" r:id="rId280"/>
    <p:sldId id="1166" r:id="rId281"/>
    <p:sldId id="937" r:id="rId282"/>
    <p:sldId id="894" r:id="rId283"/>
    <p:sldId id="532" r:id="rId284"/>
    <p:sldId id="1167" r:id="rId285"/>
    <p:sldId id="1168" r:id="rId286"/>
    <p:sldId id="587" r:id="rId287"/>
    <p:sldId id="675" r:id="rId288"/>
    <p:sldId id="588" r:id="rId289"/>
    <p:sldId id="997" r:id="rId290"/>
    <p:sldId id="706" r:id="rId291"/>
    <p:sldId id="589" r:id="rId292"/>
    <p:sldId id="998" r:id="rId293"/>
    <p:sldId id="856" r:id="rId294"/>
    <p:sldId id="857" r:id="rId295"/>
    <p:sldId id="707" r:id="rId296"/>
    <p:sldId id="815" r:id="rId297"/>
    <p:sldId id="979" r:id="rId298"/>
    <p:sldId id="982" r:id="rId299"/>
    <p:sldId id="983" r:id="rId300"/>
    <p:sldId id="975" r:id="rId301"/>
    <p:sldId id="708" r:id="rId302"/>
    <p:sldId id="593" r:id="rId303"/>
    <p:sldId id="709" r:id="rId304"/>
    <p:sldId id="594" r:id="rId305"/>
    <p:sldId id="710" r:id="rId306"/>
    <p:sldId id="607" r:id="rId307"/>
    <p:sldId id="336" r:id="rId308"/>
    <p:sldId id="337" r:id="rId309"/>
    <p:sldId id="748" r:id="rId310"/>
    <p:sldId id="1034" r:id="rId311"/>
    <p:sldId id="508" r:id="rId312"/>
    <p:sldId id="1227" r:id="rId313"/>
    <p:sldId id="622" r:id="rId314"/>
    <p:sldId id="1194" r:id="rId315"/>
    <p:sldId id="989" r:id="rId316"/>
    <p:sldId id="1228" r:id="rId317"/>
    <p:sldId id="987" r:id="rId318"/>
    <p:sldId id="623" r:id="rId319"/>
    <p:sldId id="1035" r:id="rId320"/>
    <p:sldId id="1196" r:id="rId321"/>
    <p:sldId id="990" r:id="rId322"/>
    <p:sldId id="991" r:id="rId323"/>
    <p:sldId id="1224" r:id="rId324"/>
    <p:sldId id="627" r:id="rId325"/>
    <p:sldId id="628" r:id="rId326"/>
    <p:sldId id="1036" r:id="rId327"/>
    <p:sldId id="626" r:id="rId328"/>
    <p:sldId id="992" r:id="rId329"/>
    <p:sldId id="1037" r:id="rId330"/>
    <p:sldId id="629" r:id="rId331"/>
    <p:sldId id="509" r:id="rId332"/>
    <p:sldId id="1038" r:id="rId333"/>
    <p:sldId id="630" r:id="rId334"/>
    <p:sldId id="1039" r:id="rId335"/>
    <p:sldId id="1082" r:id="rId336"/>
    <p:sldId id="1197" r:id="rId337"/>
    <p:sldId id="818" r:id="rId338"/>
    <p:sldId id="1199" r:id="rId339"/>
    <p:sldId id="1081" r:id="rId340"/>
    <p:sldId id="631" r:id="rId341"/>
    <p:sldId id="993" r:id="rId342"/>
    <p:sldId id="1083" r:id="rId343"/>
    <p:sldId id="1198" r:id="rId344"/>
    <p:sldId id="913" r:id="rId345"/>
    <p:sldId id="1200" r:id="rId346"/>
    <p:sldId id="1085" r:id="rId347"/>
    <p:sldId id="1201" r:id="rId348"/>
    <p:sldId id="994" r:id="rId349"/>
    <p:sldId id="1084" r:id="rId350"/>
    <p:sldId id="751" r:id="rId351"/>
    <p:sldId id="352" r:id="rId352"/>
    <p:sldId id="633" r:id="rId353"/>
    <p:sldId id="995" r:id="rId354"/>
    <p:sldId id="996" r:id="rId355"/>
    <p:sldId id="1160" r:id="rId356"/>
    <p:sldId id="1161" r:id="rId357"/>
    <p:sldId id="1162" r:id="rId358"/>
    <p:sldId id="368" r:id="rId359"/>
    <p:sldId id="636" r:id="rId360"/>
    <p:sldId id="663" r:id="rId361"/>
    <p:sldId id="664" r:id="rId362"/>
    <p:sldId id="637" r:id="rId363"/>
    <p:sldId id="638" r:id="rId364"/>
    <p:sldId id="712" r:id="rId365"/>
    <p:sldId id="713" r:id="rId366"/>
    <p:sldId id="714" r:id="rId367"/>
    <p:sldId id="379" r:id="rId368"/>
    <p:sldId id="953" r:id="rId369"/>
    <p:sldId id="1018" r:id="rId370"/>
    <p:sldId id="1019" r:id="rId371"/>
    <p:sldId id="1020" r:id="rId372"/>
    <p:sldId id="643" r:id="rId373"/>
    <p:sldId id="642" r:id="rId374"/>
    <p:sldId id="847" r:id="rId375"/>
    <p:sldId id="848" r:id="rId376"/>
    <p:sldId id="640" r:id="rId377"/>
    <p:sldId id="641" r:id="rId378"/>
    <p:sldId id="648" r:id="rId379"/>
    <p:sldId id="649" r:id="rId380"/>
    <p:sldId id="650" r:id="rId381"/>
    <p:sldId id="651" r:id="rId382"/>
    <p:sldId id="652" r:id="rId383"/>
    <p:sldId id="653" r:id="rId384"/>
    <p:sldId id="386" r:id="rId385"/>
    <p:sldId id="654" r:id="rId386"/>
    <p:sldId id="655" r:id="rId387"/>
    <p:sldId id="656" r:id="rId388"/>
    <p:sldId id="397" r:id="rId389"/>
    <p:sldId id="657" r:id="rId390"/>
    <p:sldId id="658" r:id="rId391"/>
    <p:sldId id="659" r:id="rId392"/>
    <p:sldId id="1072" r:id="rId393"/>
    <p:sldId id="285" r:id="rId394"/>
    <p:sldId id="286" r:id="rId395"/>
    <p:sldId id="289" r:id="rId396"/>
    <p:sldId id="290" r:id="rId397"/>
    <p:sldId id="291" r:id="rId398"/>
    <p:sldId id="829" r:id="rId399"/>
    <p:sldId id="830" r:id="rId400"/>
    <p:sldId id="683" r:id="rId401"/>
    <p:sldId id="684" r:id="rId402"/>
    <p:sldId id="682" r:id="rId403"/>
    <p:sldId id="860" r:id="rId404"/>
    <p:sldId id="671" r:id="rId405"/>
    <p:sldId id="672" r:id="rId406"/>
    <p:sldId id="673" r:id="rId407"/>
    <p:sldId id="674" r:id="rId408"/>
    <p:sldId id="360" r:id="rId409"/>
    <p:sldId id="801" r:id="rId410"/>
    <p:sldId id="1148" r:id="rId411"/>
    <p:sldId id="1149" r:id="rId412"/>
    <p:sldId id="851" r:id="rId413"/>
    <p:sldId id="331" r:id="rId414"/>
    <p:sldId id="1205" r:id="rId415"/>
    <p:sldId id="914" r:id="rId416"/>
    <p:sldId id="852" r:id="rId417"/>
    <p:sldId id="1155" r:id="rId418"/>
    <p:sldId id="1156" r:id="rId419"/>
    <p:sldId id="1206" r:id="rId420"/>
    <p:sldId id="1159" r:id="rId421"/>
    <p:sldId id="686" r:id="rId422"/>
    <p:sldId id="1207" r:id="rId423"/>
    <p:sldId id="1202" r:id="rId424"/>
    <p:sldId id="302" r:id="rId425"/>
    <p:sldId id="303" r:id="rId426"/>
    <p:sldId id="1130" r:id="rId427"/>
    <p:sldId id="1203" r:id="rId428"/>
    <p:sldId id="305" r:id="rId429"/>
    <p:sldId id="306" r:id="rId430"/>
    <p:sldId id="308" r:id="rId431"/>
    <p:sldId id="1131" r:id="rId432"/>
    <p:sldId id="1132" r:id="rId433"/>
    <p:sldId id="1133" r:id="rId434"/>
    <p:sldId id="313" r:id="rId435"/>
    <p:sldId id="1204" r:id="rId436"/>
    <p:sldId id="1134" r:id="rId437"/>
    <p:sldId id="1135" r:id="rId438"/>
    <p:sldId id="1136" r:id="rId439"/>
    <p:sldId id="1208" r:id="rId440"/>
    <p:sldId id="1209" r:id="rId441"/>
    <p:sldId id="1137" r:id="rId442"/>
    <p:sldId id="1138" r:id="rId443"/>
    <p:sldId id="1139" r:id="rId444"/>
    <p:sldId id="1140" r:id="rId445"/>
    <p:sldId id="1078" r:id="rId446"/>
    <p:sldId id="1141" r:id="rId447"/>
    <p:sldId id="1142" r:id="rId448"/>
    <p:sldId id="1143" r:id="rId449"/>
    <p:sldId id="1144" r:id="rId450"/>
    <p:sldId id="1145" r:id="rId451"/>
    <p:sldId id="1146" r:id="rId452"/>
    <p:sldId id="1147" r:id="rId453"/>
    <p:sldId id="1061" r:id="rId454"/>
    <p:sldId id="1062" r:id="rId455"/>
    <p:sldId id="1063" r:id="rId456"/>
    <p:sldId id="1170" r:id="rId457"/>
    <p:sldId id="1064" r:id="rId458"/>
    <p:sldId id="1065" r:id="rId459"/>
    <p:sldId id="342" r:id="rId460"/>
    <p:sldId id="1067" r:id="rId461"/>
    <p:sldId id="1068" r:id="rId462"/>
    <p:sldId id="727" r:id="rId463"/>
    <p:sldId id="728" r:id="rId464"/>
    <p:sldId id="781" r:id="rId465"/>
    <p:sldId id="1007" r:id="rId466"/>
    <p:sldId id="730" r:id="rId467"/>
    <p:sldId id="1157" r:id="rId468"/>
    <p:sldId id="1158" r:id="rId469"/>
    <p:sldId id="775" r:id="rId470"/>
    <p:sldId id="734" r:id="rId471"/>
    <p:sldId id="735" r:id="rId472"/>
    <p:sldId id="738" r:id="rId473"/>
    <p:sldId id="774" r:id="rId474"/>
    <p:sldId id="737" r:id="rId475"/>
    <p:sldId id="740" r:id="rId476"/>
    <p:sldId id="968" r:id="rId477"/>
    <p:sldId id="969" r:id="rId478"/>
    <p:sldId id="1045" r:id="rId479"/>
    <p:sldId id="986" r:id="rId480"/>
    <p:sldId id="427" r:id="rId481"/>
    <p:sldId id="688" r:id="rId482"/>
    <p:sldId id="689" r:id="rId483"/>
    <p:sldId id="731" r:id="rId484"/>
    <p:sldId id="732" r:id="rId485"/>
    <p:sldId id="758" r:id="rId486"/>
    <p:sldId id="759" r:id="rId487"/>
    <p:sldId id="916" r:id="rId488"/>
    <p:sldId id="917" r:id="rId489"/>
    <p:sldId id="840" r:id="rId490"/>
    <p:sldId id="841" r:id="rId491"/>
    <p:sldId id="939" r:id="rId492"/>
    <p:sldId id="766" r:id="rId493"/>
    <p:sldId id="767" r:id="rId494"/>
    <p:sldId id="776" r:id="rId495"/>
    <p:sldId id="752" r:id="rId496"/>
    <p:sldId id="753" r:id="rId497"/>
    <p:sldId id="764" r:id="rId498"/>
    <p:sldId id="765" r:id="rId499"/>
    <p:sldId id="874" r:id="rId500"/>
    <p:sldId id="946" r:id="rId501"/>
    <p:sldId id="777" r:id="rId502"/>
    <p:sldId id="762" r:id="rId503"/>
    <p:sldId id="763" r:id="rId504"/>
    <p:sldId id="769" r:id="rId505"/>
    <p:sldId id="770" r:id="rId506"/>
    <p:sldId id="873" r:id="rId507"/>
    <p:sldId id="875" r:id="rId508"/>
    <p:sldId id="1069" r:id="rId509"/>
    <p:sldId id="943" r:id="rId510"/>
    <p:sldId id="755" r:id="rId511"/>
    <p:sldId id="754" r:id="rId512"/>
    <p:sldId id="760" r:id="rId513"/>
    <p:sldId id="952" r:id="rId514"/>
    <p:sldId id="768" r:id="rId515"/>
    <p:sldId id="761" r:id="rId516"/>
    <p:sldId id="861" r:id="rId517"/>
    <p:sldId id="862" r:id="rId518"/>
    <p:sldId id="756" r:id="rId519"/>
    <p:sldId id="771" r:id="rId520"/>
    <p:sldId id="876" r:id="rId521"/>
    <p:sldId id="778" r:id="rId522"/>
    <p:sldId id="779" r:id="rId523"/>
    <p:sldId id="834" r:id="rId524"/>
    <p:sldId id="780" r:id="rId525"/>
    <p:sldId id="833" r:id="rId526"/>
    <p:sldId id="783" r:id="rId527"/>
    <p:sldId id="880" r:id="rId528"/>
    <p:sldId id="881" r:id="rId529"/>
    <p:sldId id="879" r:id="rId530"/>
    <p:sldId id="866" r:id="rId531"/>
    <p:sldId id="878" r:id="rId532"/>
    <p:sldId id="867" r:id="rId533"/>
    <p:sldId id="868" r:id="rId534"/>
    <p:sldId id="870" r:id="rId535"/>
    <p:sldId id="871" r:id="rId536"/>
    <p:sldId id="869" r:id="rId537"/>
    <p:sldId id="1033" r:id="rId538"/>
    <p:sldId id="1021" r:id="rId539"/>
    <p:sldId id="1022" r:id="rId540"/>
    <p:sldId id="1023" r:id="rId541"/>
    <p:sldId id="1024" r:id="rId542"/>
    <p:sldId id="1025" r:id="rId543"/>
    <p:sldId id="1027" r:id="rId544"/>
    <p:sldId id="1028" r:id="rId545"/>
    <p:sldId id="1029" r:id="rId546"/>
    <p:sldId id="1030" r:id="rId547"/>
    <p:sldId id="1032" r:id="rId548"/>
    <p:sldId id="1031" r:id="rId549"/>
    <p:sldId id="885" r:id="rId550"/>
    <p:sldId id="1074" r:id="rId551"/>
    <p:sldId id="976" r:id="rId552"/>
    <p:sldId id="933" r:id="rId553"/>
    <p:sldId id="954" r:id="rId554"/>
    <p:sldId id="788" r:id="rId555"/>
    <p:sldId id="988" r:id="rId556"/>
    <p:sldId id="1026" r:id="rId557"/>
    <p:sldId id="1106" r:id="rId558"/>
    <p:sldId id="858" r:id="rId5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FE1212"/>
    <a:srgbClr val="E01E1E"/>
    <a:srgbClr val="E1FBF9"/>
    <a:srgbClr val="D9DD21"/>
    <a:srgbClr val="F7F7F7"/>
    <a:srgbClr val="C74C49"/>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theme" Target="theme/theme1.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notesMaster" Target="notesMasters/notesMaster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commentAuthors" Target="commentAuthor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tableStyles" Target="tableStyle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7/22/2020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1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31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69.gif"/><Relationship Id="rId2" Type="http://schemas.openxmlformats.org/officeDocument/2006/relationships/image" Target="../media/image168.gif"/><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FF0000"/>
                </a:solidFill>
                <a:latin typeface="Palatino Linotype" pitchFamily="18" charset="0"/>
              </a:rPr>
              <a:t>e.g.</a:t>
            </a:r>
            <a:r>
              <a:rPr lang="en-US" b="1" dirty="0">
                <a:latin typeface="Palatino Linotype" pitchFamily="18" charset="0"/>
              </a:rPr>
              <a:t> *.txt, *.csv</a:t>
            </a:r>
            <a:r>
              <a:rPr lang="en-US" b="1">
                <a:latin typeface="Palatino Linotype" pitchFamily="18" charset="0"/>
              </a:rPr>
              <a:t>, etc. </a:t>
            </a:r>
            <a:r>
              <a:rPr lang="en-US" b="1" dirty="0">
                <a:latin typeface="Palatino Linotype" pitchFamily="18" charset="0"/>
              </a:rPr>
              <a:t>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ename</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empno</a:t>
            </a:r>
            <a:r>
              <a:rPr lang="en-IN" sz="1600"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ID',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89310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707886"/>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DAY;</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78166389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err="1">
                <a:solidFill>
                  <a:srgbClr val="FF9900"/>
                </a:solidFill>
                <a:latin typeface="Arial" pitchFamily="34" charset="0"/>
                <a:cs typeface="Arial" pitchFamily="34" charset="0"/>
              </a:rPr>
              <a:t>DateTime</a:t>
            </a:r>
            <a:r>
              <a:rPr lang="en-IN" sz="3200" i="1" dirty="0">
                <a:solidFill>
                  <a:srgbClr val="FF9900"/>
                </a:solidFill>
                <a:latin typeface="Arial" pitchFamily="34" charset="0"/>
                <a:cs typeface="Arial" pitchFamily="34" charset="0"/>
              </a:rPr>
              <a:t> Functions</a:t>
            </a:r>
          </a:p>
        </p:txBody>
      </p:sp>
      <p:graphicFrame>
        <p:nvGraphicFramePr>
          <p:cNvPr id="6" name="Table 5"/>
          <p:cNvGraphicFramePr>
            <a:graphicFrameLocks noGrp="1"/>
          </p:cNvGraphicFramePr>
          <p:nvPr>
            <p:extLst>
              <p:ext uri="{D42A27DB-BD31-4B8C-83A1-F6EECF244321}">
                <p14:modId xmlns:p14="http://schemas.microsoft.com/office/powerpoint/2010/main" val="424088759"/>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chemeClr val="bg1">
                    <a:lumMod val="65000"/>
                  </a:schemeClr>
                </a:solidFill>
                <a:latin typeface="Liberation Mono"/>
                <a:ea typeface="Times New Roman" panose="02020603050405020304" pitchFamily="18" charset="0"/>
              </a:rPr>
              <a:t> (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2576124"/>
              </p:ext>
            </p:extLst>
          </p:nvPr>
        </p:nvGraphicFramePr>
        <p:xfrm>
          <a:off x="407368" y="968951"/>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494116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err="1">
                <a:solidFill>
                  <a:srgbClr val="FF9900"/>
                </a:solidFill>
                <a:latin typeface="Arial" pitchFamily="34" charset="0"/>
                <a:cs typeface="Arial" pitchFamily="34" charset="0"/>
              </a:rPr>
              <a:t>DateTime</a:t>
            </a:r>
            <a:r>
              <a:rPr lang="en-IN" sz="3200" i="1" dirty="0">
                <a:solidFill>
                  <a:srgbClr val="FF9900"/>
                </a:solidFill>
                <a:latin typeface="Arial" pitchFamily="34" charset="0"/>
                <a:cs typeface="Arial" pitchFamily="34" charset="0"/>
              </a:rPr>
              <a:t> Functions</a:t>
            </a:r>
          </a:p>
        </p:txBody>
      </p:sp>
    </p:spTree>
    <p:extLst>
      <p:ext uri="{BB962C8B-B14F-4D97-AF65-F5344CB8AC3E}">
        <p14:creationId xmlns:p14="http://schemas.microsoft.com/office/powerpoint/2010/main" val="2238145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321669923"/>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(0-12)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(00-31)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09625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44602143"/>
              </p:ext>
            </p:extLst>
          </p:nvPr>
        </p:nvGraphicFramePr>
        <p:xfrm>
          <a:off x="335360" y="787405"/>
          <a:ext cx="11521280" cy="55782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ascii(ename)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err="1">
                          <a:solidFill>
                            <a:srgbClr val="365860"/>
                          </a:solidFill>
                          <a:effectLst/>
                          <a:latin typeface="Liberation Mono"/>
                          <a:ea typeface="Times New Roman" panose="02020603050405020304" pitchFamily="18" charset="0"/>
                          <a:cs typeface="+mn-cs"/>
                        </a:rPr>
                        <a:t>Mr.</a:t>
                      </a:r>
                      <a:r>
                        <a:rPr kumimoji="0" lang="en-IN" sz="1800" b="0" kern="1200" dirty="0">
                          <a:solidFill>
                            <a:srgbClr val="365860"/>
                          </a:solidFill>
                          <a:effectLst/>
                          <a:latin typeface="Liberation Mono"/>
                          <a:ea typeface="Times New Roman" panose="02020603050405020304" pitchFamily="18" charset="0"/>
                          <a:cs typeface="+mn-cs"/>
                        </a:rPr>
                        <a:t> ' , 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r>
                        <a:rPr kumimoji="0" lang="en-IN" sz="1800" b="0" kern="1200" dirty="0">
                          <a:solidFill>
                            <a:srgbClr val="365860"/>
                          </a:solidFill>
                          <a:effectLst/>
                          <a:latin typeface="Liberation Mono"/>
                          <a:ea typeface="Times New Roman" panose="02020603050405020304" pitchFamily="18" charset="0"/>
                          <a:cs typeface="+mn-cs"/>
                        </a:rPr>
                        <a:t>;</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66992677"/>
              </p:ext>
            </p:extLst>
          </p:nvPr>
        </p:nvGraphicFramePr>
        <p:xfrm>
          <a:off x="335360" y="787405"/>
          <a:ext cx="11521280" cy="498390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1" kern="1200" dirty="0">
                          <a:solidFill>
                            <a:srgbClr val="365860"/>
                          </a:solidFill>
                          <a:effectLst/>
                          <a:latin typeface="Liberation Mono"/>
                          <a:ea typeface="Times New Roman" panose="02020603050405020304" pitchFamily="18" charset="0"/>
                          <a:cs typeface="+mn-cs"/>
                        </a:rPr>
                        <a:t> </a:t>
                      </a:r>
                      <a:r>
                        <a:rPr kumimoji="0" lang="en-IN" sz="1800" b="1" kern="1200" dirty="0">
                          <a:solidFill>
                            <a:schemeClr val="tx1"/>
                          </a:solidFill>
                          <a:effectLst/>
                          <a:latin typeface="Liberation Mono"/>
                          <a:ea typeface="Times New Roman" panose="02020603050405020304" pitchFamily="18" charset="0"/>
                          <a:cs typeface="+mn-cs"/>
                        </a:rPr>
                        <a:t>'My'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ELT(1, 'Bank', 'Of', 'India', 'Kothrud', 'Pune');</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ELT(1, ename, job, sal) </a:t>
                      </a:r>
                      <a:r>
                        <a:rPr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12067694"/>
              </p:ext>
            </p:extLst>
          </p:nvPr>
        </p:nvGraphicFramePr>
        <p:xfrm>
          <a:off x="335360" y="787404"/>
          <a:ext cx="11521280" cy="4546810"/>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field</a:t>
                      </a:r>
                      <a:r>
                        <a:rPr kumimoji="0" lang="en-IN" sz="1800" b="0" kern="1200" dirty="0">
                          <a:solidFill>
                            <a:schemeClr val="tx1"/>
                          </a:solidFill>
                          <a:effectLst/>
                          <a:latin typeface="Liberation Mono"/>
                          <a:ea typeface="Times New Roman" panose="02020603050405020304" pitchFamily="18" charset="0"/>
                          <a:cs typeface="+mn-cs"/>
                        </a:rPr>
                        <a:t>('pune',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field</a:t>
                      </a:r>
                      <a:r>
                        <a:rPr kumimoji="0" lang="en-IN" sz="1800" b="0" kern="1200" dirty="0">
                          <a:solidFill>
                            <a:schemeClr val="tx1"/>
                          </a:solidFill>
                          <a:effectLst/>
                          <a:latin typeface="Liberation Mono"/>
                          <a:ea typeface="Times New Roman" panose="02020603050405020304" pitchFamily="18" charset="0"/>
                          <a:cs typeface="+mn-cs"/>
                        </a:rPr>
                        <a:t>(NULL,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field</a:t>
                      </a:r>
                      <a:r>
                        <a:rPr kumimoji="0" lang="en-IN" sz="1800" b="0" kern="1200" dirty="0">
                          <a:solidFill>
                            <a:schemeClr val="tx1"/>
                          </a:solidFill>
                          <a:effectLst/>
                          <a:latin typeface="Liberation Mono"/>
                          <a:ea typeface="Times New Roman" panose="02020603050405020304" pitchFamily="18" charset="0"/>
                          <a:cs typeface="+mn-cs"/>
                        </a:rPr>
                        <a:t>('', 'Bank', 'Of', 'India', 'Kothrud', 'Pune');</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23574706"/>
              </p:ext>
            </p:extLst>
          </p:nvPr>
        </p:nvGraphicFramePr>
        <p:xfrm>
          <a:off x="407368" y="787405"/>
          <a:ext cx="11377264" cy="4256404"/>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latin typeface="Liberation Mono"/>
                          <a:ea typeface="Times New Roman" panose="02020603050405020304" pitchFamily="18" charset="0"/>
                          <a:cs typeface="+mn-cs"/>
                        </a:rPr>
                        <a:t>TRIM</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LEADING</a:t>
                      </a:r>
                      <a:r>
                        <a:rPr kumimoji="0" lang="en-IN" sz="1800" b="0" kern="1200" dirty="0">
                          <a:solidFill>
                            <a:schemeClr val="tx1"/>
                          </a:solidFill>
                          <a:effectLst/>
                          <a:latin typeface="Liberation Mono"/>
                          <a:ea typeface="Times New Roman" panose="02020603050405020304" pitchFamily="18" charset="0"/>
                          <a:cs typeface="+mn-cs"/>
                        </a:rPr>
                        <a:t> 'x'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err="1">
                          <a:solidFill>
                            <a:schemeClr val="tx1"/>
                          </a:solidFill>
                          <a:effectLst/>
                          <a:latin typeface="Liberation Mono"/>
                          <a:ea typeface="Times New Roman" panose="02020603050405020304" pitchFamily="18" charset="0"/>
                          <a:cs typeface="+mn-cs"/>
                        </a:rPr>
                        <a:t>xxxABCxxx</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B050"/>
                          </a:solidFill>
                          <a:effectLst/>
                          <a:latin typeface="Liberation Mono"/>
                          <a:ea typeface="Times New Roman" panose="02020603050405020304" pitchFamily="18" charset="0"/>
                          <a:cs typeface="+mn-cs"/>
                        </a:rPr>
                        <a:t># O/P  -&gt; '</a:t>
                      </a:r>
                      <a:r>
                        <a:rPr kumimoji="0" lang="en-IN" sz="1800" b="0" kern="1200" dirty="0" err="1">
                          <a:solidFill>
                            <a:srgbClr val="00B050"/>
                          </a:solidFill>
                          <a:effectLst/>
                          <a:latin typeface="Liberation Mono"/>
                          <a:ea typeface="Times New Roman" panose="02020603050405020304" pitchFamily="18" charset="0"/>
                          <a:cs typeface="+mn-cs"/>
                        </a:rPr>
                        <a:t>ABCxxx</a:t>
                      </a:r>
                      <a:r>
                        <a:rPr kumimoji="0" lang="en-IN" sz="1800" b="0" kern="1200" dirty="0">
                          <a:solidFill>
                            <a:srgbClr val="00B050"/>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TRIM</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BOTH</a:t>
                      </a:r>
                      <a:r>
                        <a:rPr kumimoji="0" lang="en-IN" sz="1800" b="0" kern="1200" dirty="0">
                          <a:solidFill>
                            <a:schemeClr val="tx1"/>
                          </a:solidFill>
                          <a:effectLst/>
                          <a:latin typeface="Liberation Mono"/>
                          <a:ea typeface="Times New Roman" panose="02020603050405020304" pitchFamily="18" charset="0"/>
                          <a:cs typeface="+mn-cs"/>
                        </a:rPr>
                        <a:t> 'x'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err="1">
                          <a:solidFill>
                            <a:schemeClr val="tx1"/>
                          </a:solidFill>
                          <a:effectLst/>
                          <a:latin typeface="Liberation Mono"/>
                          <a:ea typeface="Times New Roman" panose="02020603050405020304" pitchFamily="18" charset="0"/>
                          <a:cs typeface="+mn-cs"/>
                        </a:rPr>
                        <a:t>xxxABCxxx</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B050"/>
                          </a:solidFill>
                          <a:effectLst/>
                          <a:latin typeface="Liberation Mono"/>
                          <a:ea typeface="Times New Roman" panose="02020603050405020304" pitchFamily="18" charset="0"/>
                          <a:cs typeface="+mn-cs"/>
                        </a:rPr>
                        <a:t># O/P  -&gt; 'ABC'</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TRIM</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TRAILING</a:t>
                      </a:r>
                      <a:r>
                        <a:rPr kumimoji="0" lang="en-IN" sz="1800" b="0" kern="1200" dirty="0">
                          <a:solidFill>
                            <a:schemeClr val="tx1"/>
                          </a:solidFill>
                          <a:effectLst/>
                          <a:latin typeface="Liberation Mono"/>
                          <a:ea typeface="Times New Roman" panose="02020603050405020304" pitchFamily="18" charset="0"/>
                          <a:cs typeface="+mn-cs"/>
                        </a:rPr>
                        <a:t> 'xyz'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err="1">
                          <a:solidFill>
                            <a:schemeClr val="tx1"/>
                          </a:solidFill>
                          <a:effectLst/>
                          <a:latin typeface="Liberation Mono"/>
                          <a:ea typeface="Times New Roman" panose="02020603050405020304" pitchFamily="18" charset="0"/>
                          <a:cs typeface="+mn-cs"/>
                        </a:rPr>
                        <a:t>ABCxxyz</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B050"/>
                          </a:solidFill>
                          <a:effectLst/>
                          <a:latin typeface="Liberation Mono"/>
                          <a:ea typeface="Times New Roman" panose="02020603050405020304" pitchFamily="18" charset="0"/>
                          <a:cs typeface="+mn-cs"/>
                        </a:rPr>
                        <a:t># O/P  -&gt; '</a:t>
                      </a:r>
                      <a:r>
                        <a:rPr kumimoji="0" lang="en-IN" sz="1800" b="0" kern="1200" dirty="0" err="1">
                          <a:solidFill>
                            <a:srgbClr val="00B050"/>
                          </a:solidFill>
                          <a:effectLst/>
                          <a:latin typeface="Liberation Mono"/>
                          <a:ea typeface="Times New Roman" panose="02020603050405020304" pitchFamily="18" charset="0"/>
                          <a:cs typeface="+mn-cs"/>
                        </a:rPr>
                        <a:t>ABCx</a:t>
                      </a:r>
                      <a:r>
                        <a:rPr kumimoji="0" lang="en-IN" sz="1800" b="0" kern="1200" dirty="0">
                          <a:solidFill>
                            <a:srgbClr val="00B050"/>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5239703"/>
              </p:ext>
            </p:extLst>
          </p:nvPr>
        </p:nvGraphicFramePr>
        <p:xfrm>
          <a:off x="407368" y="787405"/>
          <a:ext cx="11449272" cy="571669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format</a:t>
                      </a:r>
                      <a:r>
                        <a:rPr kumimoji="0" lang="en-IN" sz="1800" b="0" kern="1200" dirty="0">
                          <a:solidFill>
                            <a:schemeClr val="tx1"/>
                          </a:solidFill>
                          <a:effectLst/>
                          <a:latin typeface="Liberation Mono"/>
                          <a:ea typeface="Times New Roman" panose="02020603050405020304" pitchFamily="18" charset="0"/>
                          <a:cs typeface="+mn-cs"/>
                        </a:rPr>
                        <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0" kern="1200" dirty="0">
                          <a:solidFill>
                            <a:schemeClr val="tx1"/>
                          </a:solidFill>
                          <a:effectLst/>
                          <a:latin typeface="Liberation Mono"/>
                          <a:ea typeface="Times New Roman" panose="02020603050405020304" pitchFamily="18" charset="0"/>
                          <a:cs typeface="+mn-cs"/>
                        </a:rPr>
                        <a:t>is a synonym for SUBSTRING().</a:t>
                      </a:r>
                      <a:endParaRPr kumimoji="0" lang="en-IN" sz="1900" b="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a:t>
                      </a:r>
                      <a:r>
                        <a:rPr kumimoji="0" lang="en-IN" sz="1900" b="0" kern="1200" dirty="0">
                          <a:solidFill>
                            <a:schemeClr val="tx1"/>
                          </a:solidFill>
                          <a:effectLst/>
                          <a:latin typeface="Liberation Mono"/>
                          <a:ea typeface="Times New Roman" panose="02020603050405020304" pitchFamily="18" charset="0"/>
                          <a:cs typeface="+mn-cs"/>
                        </a:rPr>
                        <a:t>) is a synonym for 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202460005"/>
              </p:ext>
            </p:extLst>
          </p:nvPr>
        </p:nvGraphicFramePr>
        <p:xfrm>
          <a:off x="335360" y="787404"/>
          <a:ext cx="11449272" cy="347725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abs</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2772570"/>
              </p:ext>
            </p:extLst>
          </p:nvPr>
        </p:nvGraphicFramePr>
        <p:xfrm>
          <a:off x="335360" y="787404"/>
          <a:ext cx="11449272" cy="253068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chemeClr val="bg2">
                    <a:lumMod val="50000"/>
                  </a:schemeClr>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335360" y="521236"/>
            <a:ext cx="11160178" cy="1570272"/>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40159" cy="504056"/>
              <a:chOff x="361086" y="476672"/>
              <a:chExt cx="1440159"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132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39721"/>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39721"/>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16224" cy="504056"/>
                <a:chOff x="288049" y="476672"/>
                <a:chExt cx="2016224"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1624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3972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39721"/>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3972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48680"/>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76908" y="404102"/>
                <a:ext cx="2037714" cy="504056"/>
                <a:chOff x="-36998" y="404102"/>
                <a:chExt cx="2037714"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699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46715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467151"/>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2989533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850685"/>
            <a:ext cx="11737304" cy="1594539"/>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733256"/>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085184"/>
            <a:ext cx="11605987" cy="1323439"/>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16832"/>
            <a:ext cx="1173730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16831"/>
            <a:ext cx="11631368"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023992" y="3745325"/>
            <a:ext cx="5832647" cy="923330"/>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cs typeface="Arial" panose="020B0604020202020204" pitchFamily="34" charset="0"/>
              </a:rPr>
              <a:t>The search condition is a logical expression or a combination of multiple logical expressions. </a:t>
            </a:r>
            <a:r>
              <a:rPr lang="en-US" b="1" dirty="0">
                <a:latin typeface="Palatino Linotype" panose="02040502050505030304" pitchFamily="18" charset="0"/>
                <a:cs typeface="Arial" panose="020B0604020202020204" pitchFamily="34" charset="0"/>
              </a:rPr>
              <a:t>In SQL, a logical expression is often called a predicate.</a:t>
            </a:r>
            <a:endParaRPr lang="en-IN"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2000" b="1" dirty="0">
                <a:solidFill>
                  <a:schemeClr val="accent2">
                    <a:lumMod val="50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2000" b="1" dirty="0">
                <a:solidFill>
                  <a:schemeClr val="accent2">
                    <a:lumMod val="50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090422142"/>
              </p:ext>
            </p:extLst>
          </p:nvPr>
        </p:nvGraphicFramePr>
        <p:xfrm>
          <a:off x="335360" y="1605136"/>
          <a:ext cx="11449272" cy="289052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STRCMP(expr1,expr2)</a:t>
                      </a:r>
                    </a:p>
                  </a:txBody>
                  <a:tcPr anchor="ctr"/>
                </a:tc>
                <a:tc>
                  <a:txBody>
                    <a:bodyPr/>
                    <a:lstStyle/>
                    <a:p>
                      <a:r>
                        <a:rPr lang="en-IN" sz="18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i="1" dirty="0">
                <a:solidFill>
                  <a:srgbClr val="00B050"/>
                </a:solidFill>
                <a:latin typeface="Liberation Mono"/>
                <a:cs typeface="Arial" panose="020B0604020202020204" pitchFamily="34" charset="0"/>
              </a:rPr>
              <a:t>-- 30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-- 10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1F4E91CE-EA73-4D69-86EE-066801757072}"/>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7" name="TextBox 36">
                <a:extLst>
                  <a:ext uri="{FF2B5EF4-FFF2-40B4-BE49-F238E27FC236}">
                    <a16:creationId xmlns:a16="http://schemas.microsoft.com/office/drawing/2014/main" id="{D68A26B0-8E67-4F15-82BE-C25010A0B95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126897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4E436316-C952-47E0-8A03-FC18AD37A4E4}"/>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6" name="TextBox 15">
                <a:extLst>
                  <a:ext uri="{FF2B5EF4-FFF2-40B4-BE49-F238E27FC236}">
                    <a16:creationId xmlns:a16="http://schemas.microsoft.com/office/drawing/2014/main" id="{2112363C-C108-4189-B7F0-EDED78C1FB53}"/>
                  </a:ext>
                </a:extLst>
              </p:cNvPr>
              <p:cNvSpPr txBox="1"/>
              <p:nvPr/>
            </p:nvSpPr>
            <p:spPr>
              <a:xfrm>
                <a:off x="407367" y="2424360"/>
                <a:ext cx="1112045" cy="400110"/>
              </a:xfrm>
              <a:prstGeom prst="rect">
                <a:avLst/>
              </a:prstGeom>
              <a:noFill/>
            </p:spPr>
            <p:txBody>
              <a:bodyPr wrap="square">
                <a:spAutoFit/>
              </a:bodyPr>
              <a:lstStyle/>
              <a:p>
                <a:r>
                  <a:rPr lang="en-IN" sz="2000" dirty="0">
                    <a:latin typeface="Liberation Mono"/>
                  </a:rPr>
                  <a:t>address</a:t>
                </a:r>
                <a:endParaRPr lang="en-IN" sz="2000" dirty="0"/>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10,20,0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10,20,1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DA89D814-7A54-4FC7-9B13-5E34192D5E9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0" name="TextBox 29">
                <a:extLst>
                  <a:ext uri="{FF2B5EF4-FFF2-40B4-BE49-F238E27FC236}">
                    <a16:creationId xmlns:a16="http://schemas.microsoft.com/office/drawing/2014/main" id="{9A6A498A-C309-4AB0-934E-06698CE35A25}"/>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BC7A82DC-B2A3-4B4E-9585-036E7F214FFB}"/>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2" name="TextBox 11">
                <a:extLst>
                  <a:ext uri="{FF2B5EF4-FFF2-40B4-BE49-F238E27FC236}">
                    <a16:creationId xmlns:a16="http://schemas.microsoft.com/office/drawing/2014/main" id="{47C52997-29B0-47D0-9A7D-82494D7C3502}"/>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564904"/>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72816"/>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90F7BA1-B51A-4470-AA1C-8040D85E0F2D}"/>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6" name="TextBox 15">
                <a:extLst>
                  <a:ext uri="{FF2B5EF4-FFF2-40B4-BE49-F238E27FC236}">
                    <a16:creationId xmlns:a16="http://schemas.microsoft.com/office/drawing/2014/main" id="{25C09FE0-DE76-4AF9-A2BE-0B8FD941526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201450755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90117C9-6CE2-4236-A6C8-F7E22B1F834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2" name="TextBox 11">
                <a:extLst>
                  <a:ext uri="{FF2B5EF4-FFF2-40B4-BE49-F238E27FC236}">
                    <a16:creationId xmlns:a16="http://schemas.microsoft.com/office/drawing/2014/main" id="{0E8B4474-3DC3-481F-9576-8412AF884CC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solidFill>
                  <a:srgbClr val="92D050"/>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10455" y="327169"/>
            <a:ext cx="11233248"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03EA57F-76A7-46B2-AFCA-A1184B855E3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5" name="TextBox 14">
                <a:extLst>
                  <a:ext uri="{FF2B5EF4-FFF2-40B4-BE49-F238E27FC236}">
                    <a16:creationId xmlns:a16="http://schemas.microsoft.com/office/drawing/2014/main" id="{D67B0E78-01F7-4388-B35B-9556F4760E3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spTree>
    <p:extLst>
      <p:ext uri="{BB962C8B-B14F-4D97-AF65-F5344CB8AC3E}">
        <p14:creationId xmlns:p14="http://schemas.microsoft.com/office/powerpoint/2010/main" val="140734368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B7CB98-B56A-42F4-A434-E88FADCE6724}"/>
              </a:ext>
            </a:extLst>
          </p:cNvPr>
          <p:cNvGrpSpPr/>
          <p:nvPr/>
        </p:nvGrpSpPr>
        <p:grpSpPr>
          <a:xfrm>
            <a:off x="695400" y="1124744"/>
            <a:ext cx="10539515" cy="1502780"/>
            <a:chOff x="695400" y="1745011"/>
            <a:chExt cx="10539515" cy="1502780"/>
          </a:xfrm>
        </p:grpSpPr>
        <p:grpSp>
          <p:nvGrpSpPr>
            <p:cNvPr id="3" name="Group 2">
              <a:extLst>
                <a:ext uri="{FF2B5EF4-FFF2-40B4-BE49-F238E27FC236}">
                  <a16:creationId xmlns:a16="http://schemas.microsoft.com/office/drawing/2014/main" id="{E3DFAD40-CB12-4F8B-8FA5-0E1D46666C1E}"/>
                </a:ext>
              </a:extLst>
            </p:cNvPr>
            <p:cNvGrpSpPr/>
            <p:nvPr/>
          </p:nvGrpSpPr>
          <p:grpSpPr>
            <a:xfrm>
              <a:off x="695400" y="1835990"/>
              <a:ext cx="8952150" cy="1304978"/>
              <a:chOff x="267703" y="1600839"/>
              <a:chExt cx="8952150" cy="1304978"/>
            </a:xfrm>
          </p:grpSpPr>
          <p:sp>
            <p:nvSpPr>
              <p:cNvPr id="6" name="Rectangle 5">
                <a:extLst>
                  <a:ext uri="{FF2B5EF4-FFF2-40B4-BE49-F238E27FC236}">
                    <a16:creationId xmlns:a16="http://schemas.microsoft.com/office/drawing/2014/main" id="{0922F4E5-44B4-4501-8BEA-742268FD1895}"/>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0F525DE8-1F47-4DD9-8FCC-E94826F0B184}"/>
                  </a:ext>
                </a:extLst>
              </p:cNvPr>
              <p:cNvGrpSpPr/>
              <p:nvPr/>
            </p:nvGrpSpPr>
            <p:grpSpPr>
              <a:xfrm>
                <a:off x="1651832" y="1600839"/>
                <a:ext cx="7568021" cy="1296144"/>
                <a:chOff x="31591" y="1556792"/>
                <a:chExt cx="7568021" cy="1296144"/>
              </a:xfrm>
            </p:grpSpPr>
            <p:grpSp>
              <p:nvGrpSpPr>
                <p:cNvPr id="13" name="Group 12">
                  <a:extLst>
                    <a:ext uri="{FF2B5EF4-FFF2-40B4-BE49-F238E27FC236}">
                      <a16:creationId xmlns:a16="http://schemas.microsoft.com/office/drawing/2014/main" id="{63ED7E41-BCBA-4106-A2F1-E8E45AA03A50}"/>
                    </a:ext>
                  </a:extLst>
                </p:cNvPr>
                <p:cNvGrpSpPr/>
                <p:nvPr/>
              </p:nvGrpSpPr>
              <p:grpSpPr>
                <a:xfrm>
                  <a:off x="669977" y="1556792"/>
                  <a:ext cx="5539405" cy="1296144"/>
                  <a:chOff x="669977" y="1556792"/>
                  <a:chExt cx="5539405" cy="1296144"/>
                </a:xfrm>
              </p:grpSpPr>
              <p:sp>
                <p:nvSpPr>
                  <p:cNvPr id="17" name="Rectangle 16">
                    <a:extLst>
                      <a:ext uri="{FF2B5EF4-FFF2-40B4-BE49-F238E27FC236}">
                        <a16:creationId xmlns:a16="http://schemas.microsoft.com/office/drawing/2014/main" id="{8FC45ECE-BF53-4F3F-A968-FF028B70CD04}"/>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D0427AE-90A3-4222-96D1-7B44B9C01FDB}"/>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19" name="TextBox 18">
                    <a:extLst>
                      <a:ext uri="{FF2B5EF4-FFF2-40B4-BE49-F238E27FC236}">
                        <a16:creationId xmlns:a16="http://schemas.microsoft.com/office/drawing/2014/main" id="{4AB38BB7-40B6-4FE9-A6BE-0847132E58E4}"/>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14" name="Arrow: Right 13">
                  <a:extLst>
                    <a:ext uri="{FF2B5EF4-FFF2-40B4-BE49-F238E27FC236}">
                      <a16:creationId xmlns:a16="http://schemas.microsoft.com/office/drawing/2014/main" id="{8454046F-C30C-49D3-AAB8-9F048C92463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F8365903-7990-4F33-A6AA-49074B957D7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3B3FC7B8-C120-4092-B177-B17DFBDBC6F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Flowchart: Magnetic Disk 7">
                <a:extLst>
                  <a:ext uri="{FF2B5EF4-FFF2-40B4-BE49-F238E27FC236}">
                    <a16:creationId xmlns:a16="http://schemas.microsoft.com/office/drawing/2014/main" id="{1261B7C3-14CE-437C-9673-B96DBAAE9777}"/>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6827E1C-B572-467E-B81B-8BE00EA56CD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0" name="TextBox 9">
                <a:extLst>
                  <a:ext uri="{FF2B5EF4-FFF2-40B4-BE49-F238E27FC236}">
                    <a16:creationId xmlns:a16="http://schemas.microsoft.com/office/drawing/2014/main" id="{D89B2FFD-BA0D-4A02-92DD-B47FF1449AA9}"/>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1" name="TextBox 10">
                <a:extLst>
                  <a:ext uri="{FF2B5EF4-FFF2-40B4-BE49-F238E27FC236}">
                    <a16:creationId xmlns:a16="http://schemas.microsoft.com/office/drawing/2014/main" id="{EF6A5216-42B9-408B-BEA7-7D3791084D82}"/>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2" name="TextBox 11">
                <a:extLst>
                  <a:ext uri="{FF2B5EF4-FFF2-40B4-BE49-F238E27FC236}">
                    <a16:creationId xmlns:a16="http://schemas.microsoft.com/office/drawing/2014/main" id="{48D499B4-1913-4D7E-85CB-7F3938189D5A}"/>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C21DAAC6-9D84-4039-B985-B4AC09032E39}"/>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484527A6-64EA-4BE8-AF50-95E6B064C1D6}"/>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276978338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E0D612"/>
                </a:solidFill>
                <a:latin typeface="Liberation Mono"/>
                <a:cs typeface="Arial" panose="020B0604020202020204" pitchFamily="34" charset="0"/>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replacedept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a:t>
            </a:r>
            <a:r>
              <a:rPr lang="en-IN" sz="1600" dirty="0" err="1">
                <a:solidFill>
                  <a:srgbClr val="DD4A68"/>
                </a:solidFill>
                <a:latin typeface="Arial" panose="020B0604020202020204" pitchFamily="34" charset="0"/>
                <a:ea typeface="Times New Roman" panose="02020603050405020304" pitchFamily="18" charset="0"/>
              </a:rPr>
              <a:t>DEPT.loc</a:t>
            </a:r>
            <a:r>
              <a:rPr lang="en-IN" sz="1600" dirty="0">
                <a:solidFill>
                  <a:srgbClr val="DD4A68"/>
                </a:solidFill>
                <a:latin typeface="Arial" panose="020B0604020202020204" pitchFamily="34" charset="0"/>
                <a:ea typeface="Times New Roman" panose="02020603050405020304" pitchFamily="18" charset="0"/>
              </a:rPr>
              <a:t>=‘New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Literals, deterministic built-in functions, and operators are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Sub-queries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solidFill>
                  <a:srgbClr val="006C86"/>
                </a:solidFill>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4" name="Rectangle 3"/>
          <p:cNvSpPr/>
          <p:nvPr/>
        </p:nvSpPr>
        <p:spPr>
          <a:xfrm>
            <a:off x="335360" y="4797152"/>
            <a:ext cx="1162929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which must refer to a permanent table. You cannot associate a trigger with a TEMPORARY table or a VIEW. If you drop a table, any triggers for the table are also dropped.</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02411739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06483"/>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6079795" y="2852936"/>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139321"/>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5010871" y="1223793"/>
            <a:ext cx="5347185" cy="3573359"/>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30652</TotalTime>
  <Words>44967</Words>
  <Application>Microsoft Office PowerPoint</Application>
  <PresentationFormat>Widescreen</PresentationFormat>
  <Paragraphs>5471</Paragraphs>
  <Slides>558</Slides>
  <Notes>16</Notes>
  <HiddenSlides>153</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558</vt:i4>
      </vt:variant>
    </vt:vector>
  </HeadingPairs>
  <TitlesOfParts>
    <vt:vector size="590"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6539</cp:revision>
  <dcterms:created xsi:type="dcterms:W3CDTF">2015-10-09T06:09:34Z</dcterms:created>
  <dcterms:modified xsi:type="dcterms:W3CDTF">2020-07-22T06:28:13Z</dcterms:modified>
</cp:coreProperties>
</file>